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03" r:id="rId1"/>
  </p:sldMasterIdLst>
  <p:sldIdLst>
    <p:sldId id="256" r:id="rId2"/>
    <p:sldId id="257" r:id="rId3"/>
    <p:sldId id="258" r:id="rId4"/>
    <p:sldId id="259" r:id="rId5"/>
    <p:sldId id="263" r:id="rId6"/>
    <p:sldId id="264" r:id="rId7"/>
    <p:sldId id="260" r:id="rId8"/>
    <p:sldId id="261" r:id="rId9"/>
    <p:sldId id="276" r:id="rId10"/>
    <p:sldId id="274" r:id="rId11"/>
    <p:sldId id="273" r:id="rId12"/>
    <p:sldId id="277" r:id="rId13"/>
    <p:sldId id="278" r:id="rId14"/>
    <p:sldId id="262" r:id="rId15"/>
    <p:sldId id="265" r:id="rId16"/>
    <p:sldId id="266" r:id="rId17"/>
    <p:sldId id="267" r:id="rId18"/>
    <p:sldId id="275" r:id="rId19"/>
    <p:sldId id="268" r:id="rId20"/>
    <p:sldId id="270" r:id="rId21"/>
    <p:sldId id="271" r:id="rId22"/>
    <p:sldId id="272" r:id="rId23"/>
    <p:sldId id="26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a:srgbClr val="6425E3"/>
    <a:srgbClr val="FF6600"/>
    <a:srgbClr val="00CC99"/>
    <a:srgbClr val="6568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t>QUALITY</a:t>
            </a:r>
          </a:p>
        </c:rich>
      </c:tx>
      <c:layout>
        <c:manualLayout>
          <c:xMode val="edge"/>
          <c:yMode val="edge"/>
          <c:x val="0.38821385915243739"/>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5345741543543013"/>
          <c:y val="0.12269906928645292"/>
          <c:w val="0.26499546580553834"/>
          <c:h val="0.58534675797376412"/>
        </c:manualLayout>
      </c:layout>
      <c:pie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4BA6-4D11-9841-1C457E48ED85}"/>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8500-4D54-A5D5-4AA52AF6B18E}"/>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8500-4D54-A5D5-4AA52AF6B18E}"/>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8500-4D54-A5D5-4AA52AF6B18E}"/>
              </c:ext>
            </c:extLst>
          </c:dPt>
          <c:cat>
            <c:strRef>
              <c:f>Sheet1!$A$2:$A$5</c:f>
              <c:strCache>
                <c:ptCount val="3"/>
                <c:pt idx="0">
                  <c:v>RED-LOW QUALITY</c:v>
                </c:pt>
                <c:pt idx="1">
                  <c:v>YELLOW-MEDIUM QUALITY</c:v>
                </c:pt>
                <c:pt idx="2">
                  <c:v>GREEN-HIGH QUALITY</c:v>
                </c:pt>
              </c:strCache>
            </c:strRef>
          </c:cat>
          <c:val>
            <c:numRef>
              <c:f>Sheet1!$B$2:$B$5</c:f>
              <c:numCache>
                <c:formatCode>General</c:formatCode>
                <c:ptCount val="4"/>
                <c:pt idx="0">
                  <c:v>2.5</c:v>
                </c:pt>
                <c:pt idx="1">
                  <c:v>2.5</c:v>
                </c:pt>
                <c:pt idx="2">
                  <c:v>2.5</c:v>
                </c:pt>
              </c:numCache>
            </c:numRef>
          </c:val>
          <c:extLst>
            <c:ext xmlns:c16="http://schemas.microsoft.com/office/drawing/2014/chart" uri="{C3380CC4-5D6E-409C-BE32-E72D297353CC}">
              <c16:uniqueId val="{00000000-4BA6-4D11-9841-1C457E48ED85}"/>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3"/>
        <c:delete val="1"/>
      </c:legendEntry>
      <c:layout>
        <c:manualLayout>
          <c:xMode val="edge"/>
          <c:yMode val="edge"/>
          <c:x val="1.956928838951311E-2"/>
          <c:y val="0.80111718196549109"/>
          <c:w val="0.9"/>
          <c:h val="0.1058114633292348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410760-F0B9-4AD9-B906-120446DFB587}" type="datetimeFigureOut">
              <a:rPr lang="en-IN" smtClean="0"/>
              <a:t>07-06-2018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737145-E9EE-4AA1-BFD0-43A08F78BC50}" type="slidenum">
              <a:rPr lang="en-IN" smtClean="0"/>
              <a:t>‹#›</a:t>
            </a:fld>
            <a:endParaRPr lang="en-IN"/>
          </a:p>
        </p:txBody>
      </p:sp>
    </p:spTree>
    <p:extLst>
      <p:ext uri="{BB962C8B-B14F-4D97-AF65-F5344CB8AC3E}">
        <p14:creationId xmlns:p14="http://schemas.microsoft.com/office/powerpoint/2010/main" val="851648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0760-F0B9-4AD9-B906-120446DFB587}" type="datetimeFigureOut">
              <a:rPr lang="en-IN" smtClean="0"/>
              <a:t>07-06-2018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737145-E9EE-4AA1-BFD0-43A08F78BC50}" type="slidenum">
              <a:rPr lang="en-IN" smtClean="0"/>
              <a:t>‹#›</a:t>
            </a:fld>
            <a:endParaRPr lang="en-IN"/>
          </a:p>
        </p:txBody>
      </p:sp>
    </p:spTree>
    <p:extLst>
      <p:ext uri="{BB962C8B-B14F-4D97-AF65-F5344CB8AC3E}">
        <p14:creationId xmlns:p14="http://schemas.microsoft.com/office/powerpoint/2010/main" val="920453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0760-F0B9-4AD9-B906-120446DFB587}" type="datetimeFigureOut">
              <a:rPr lang="en-IN" smtClean="0"/>
              <a:t>07-06-2018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737145-E9EE-4AA1-BFD0-43A08F78BC50}" type="slidenum">
              <a:rPr lang="en-IN" smtClean="0"/>
              <a:t>‹#›</a:t>
            </a:fld>
            <a:endParaRPr lang="en-IN"/>
          </a:p>
        </p:txBody>
      </p:sp>
    </p:spTree>
    <p:extLst>
      <p:ext uri="{BB962C8B-B14F-4D97-AF65-F5344CB8AC3E}">
        <p14:creationId xmlns:p14="http://schemas.microsoft.com/office/powerpoint/2010/main" val="1781756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0760-F0B9-4AD9-B906-120446DFB587}" type="datetimeFigureOut">
              <a:rPr lang="en-IN" smtClean="0"/>
              <a:t>07-06-2018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737145-E9EE-4AA1-BFD0-43A08F78BC50}" type="slidenum">
              <a:rPr lang="en-IN" smtClean="0"/>
              <a:t>‹#›</a:t>
            </a:fld>
            <a:endParaRPr lang="en-IN"/>
          </a:p>
        </p:txBody>
      </p:sp>
    </p:spTree>
    <p:extLst>
      <p:ext uri="{BB962C8B-B14F-4D97-AF65-F5344CB8AC3E}">
        <p14:creationId xmlns:p14="http://schemas.microsoft.com/office/powerpoint/2010/main" val="437547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410760-F0B9-4AD9-B906-120446DFB587}" type="datetimeFigureOut">
              <a:rPr lang="en-IN" smtClean="0"/>
              <a:t>07-06-2018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737145-E9EE-4AA1-BFD0-43A08F78BC50}" type="slidenum">
              <a:rPr lang="en-IN" smtClean="0"/>
              <a:t>‹#›</a:t>
            </a:fld>
            <a:endParaRPr lang="en-IN"/>
          </a:p>
        </p:txBody>
      </p:sp>
    </p:spTree>
    <p:extLst>
      <p:ext uri="{BB962C8B-B14F-4D97-AF65-F5344CB8AC3E}">
        <p14:creationId xmlns:p14="http://schemas.microsoft.com/office/powerpoint/2010/main" val="85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410760-F0B9-4AD9-B906-120446DFB587}" type="datetimeFigureOut">
              <a:rPr lang="en-IN" smtClean="0"/>
              <a:t>07-06-2018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737145-E9EE-4AA1-BFD0-43A08F78BC50}" type="slidenum">
              <a:rPr lang="en-IN" smtClean="0"/>
              <a:t>‹#›</a:t>
            </a:fld>
            <a:endParaRPr lang="en-IN"/>
          </a:p>
        </p:txBody>
      </p:sp>
    </p:spTree>
    <p:extLst>
      <p:ext uri="{BB962C8B-B14F-4D97-AF65-F5344CB8AC3E}">
        <p14:creationId xmlns:p14="http://schemas.microsoft.com/office/powerpoint/2010/main" val="2379668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410760-F0B9-4AD9-B906-120446DFB587}" type="datetimeFigureOut">
              <a:rPr lang="en-IN" smtClean="0"/>
              <a:t>07-06-2018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737145-E9EE-4AA1-BFD0-43A08F78BC50}" type="slidenum">
              <a:rPr lang="en-IN" smtClean="0"/>
              <a:t>‹#›</a:t>
            </a:fld>
            <a:endParaRPr lang="en-IN"/>
          </a:p>
        </p:txBody>
      </p:sp>
    </p:spTree>
    <p:extLst>
      <p:ext uri="{BB962C8B-B14F-4D97-AF65-F5344CB8AC3E}">
        <p14:creationId xmlns:p14="http://schemas.microsoft.com/office/powerpoint/2010/main" val="1388367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410760-F0B9-4AD9-B906-120446DFB587}" type="datetimeFigureOut">
              <a:rPr lang="en-IN" smtClean="0"/>
              <a:t>07-06-2018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737145-E9EE-4AA1-BFD0-43A08F78BC50}" type="slidenum">
              <a:rPr lang="en-IN" smtClean="0"/>
              <a:t>‹#›</a:t>
            </a:fld>
            <a:endParaRPr lang="en-IN"/>
          </a:p>
        </p:txBody>
      </p:sp>
    </p:spTree>
    <p:extLst>
      <p:ext uri="{BB962C8B-B14F-4D97-AF65-F5344CB8AC3E}">
        <p14:creationId xmlns:p14="http://schemas.microsoft.com/office/powerpoint/2010/main" val="2301300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410760-F0B9-4AD9-B906-120446DFB587}" type="datetimeFigureOut">
              <a:rPr lang="en-IN" smtClean="0"/>
              <a:t>07-06-2018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737145-E9EE-4AA1-BFD0-43A08F78BC50}" type="slidenum">
              <a:rPr lang="en-IN" smtClean="0"/>
              <a:t>‹#›</a:t>
            </a:fld>
            <a:endParaRPr lang="en-IN"/>
          </a:p>
        </p:txBody>
      </p:sp>
    </p:spTree>
    <p:extLst>
      <p:ext uri="{BB962C8B-B14F-4D97-AF65-F5344CB8AC3E}">
        <p14:creationId xmlns:p14="http://schemas.microsoft.com/office/powerpoint/2010/main" val="2572512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410760-F0B9-4AD9-B906-120446DFB587}" type="datetimeFigureOut">
              <a:rPr lang="en-IN" smtClean="0"/>
              <a:t>07-06-2018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737145-E9EE-4AA1-BFD0-43A08F78BC50}" type="slidenum">
              <a:rPr lang="en-IN" smtClean="0"/>
              <a:t>‹#›</a:t>
            </a:fld>
            <a:endParaRPr lang="en-IN"/>
          </a:p>
        </p:txBody>
      </p:sp>
    </p:spTree>
    <p:extLst>
      <p:ext uri="{BB962C8B-B14F-4D97-AF65-F5344CB8AC3E}">
        <p14:creationId xmlns:p14="http://schemas.microsoft.com/office/powerpoint/2010/main" val="3477391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410760-F0B9-4AD9-B906-120446DFB587}" type="datetimeFigureOut">
              <a:rPr lang="en-IN" smtClean="0"/>
              <a:t>07-06-2018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737145-E9EE-4AA1-BFD0-43A08F78BC50}" type="slidenum">
              <a:rPr lang="en-IN" smtClean="0"/>
              <a:t>‹#›</a:t>
            </a:fld>
            <a:endParaRPr lang="en-IN"/>
          </a:p>
        </p:txBody>
      </p:sp>
    </p:spTree>
    <p:extLst>
      <p:ext uri="{BB962C8B-B14F-4D97-AF65-F5344CB8AC3E}">
        <p14:creationId xmlns:p14="http://schemas.microsoft.com/office/powerpoint/2010/main" val="1395980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410760-F0B9-4AD9-B906-120446DFB587}" type="datetimeFigureOut">
              <a:rPr lang="en-IN" smtClean="0"/>
              <a:t>07-06-2018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737145-E9EE-4AA1-BFD0-43A08F78BC50}" type="slidenum">
              <a:rPr lang="en-IN" smtClean="0"/>
              <a:t>‹#›</a:t>
            </a:fld>
            <a:endParaRPr lang="en-IN"/>
          </a:p>
        </p:txBody>
      </p:sp>
    </p:spTree>
    <p:extLst>
      <p:ext uri="{BB962C8B-B14F-4D97-AF65-F5344CB8AC3E}">
        <p14:creationId xmlns:p14="http://schemas.microsoft.com/office/powerpoint/2010/main" val="3636360027"/>
      </p:ext>
    </p:extLst>
  </p:cSld>
  <p:clrMap bg1="lt1" tx1="dk1" bg2="lt2" tx2="dk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PencilGrayscale/>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6716E-57E2-404D-AC10-3CB53642AD43}"/>
              </a:ext>
            </a:extLst>
          </p:cNvPr>
          <p:cNvSpPr>
            <a:spLocks noGrp="1"/>
          </p:cNvSpPr>
          <p:nvPr>
            <p:ph type="ctrTitle"/>
          </p:nvPr>
        </p:nvSpPr>
        <p:spPr>
          <a:xfrm>
            <a:off x="1524000" y="1"/>
            <a:ext cx="9144000" cy="3744686"/>
          </a:xfrm>
        </p:spPr>
        <p:txBody>
          <a:bodyPr>
            <a:normAutofit/>
          </a:bodyPr>
          <a:lstStyle/>
          <a:p>
            <a:r>
              <a:rPr lang="en-US" b="1" dirty="0"/>
              <a:t>AUGMENTED REALITY SETUP WITH MOBILE PHONES FOR REALTIME</a:t>
            </a:r>
            <a:br>
              <a:rPr lang="en-IN" b="1" dirty="0"/>
            </a:br>
            <a:endParaRPr lang="en-IN" dirty="0"/>
          </a:p>
        </p:txBody>
      </p:sp>
      <p:sp>
        <p:nvSpPr>
          <p:cNvPr id="3" name="Subtitle 2">
            <a:extLst>
              <a:ext uri="{FF2B5EF4-FFF2-40B4-BE49-F238E27FC236}">
                <a16:creationId xmlns:a16="http://schemas.microsoft.com/office/drawing/2014/main" id="{0391A7B8-DFF4-49D9-9B97-A639DE7F7E67}"/>
              </a:ext>
            </a:extLst>
          </p:cNvPr>
          <p:cNvSpPr>
            <a:spLocks noGrp="1"/>
          </p:cNvSpPr>
          <p:nvPr>
            <p:ph type="subTitle" idx="1"/>
          </p:nvPr>
        </p:nvSpPr>
        <p:spPr/>
        <p:txBody>
          <a:bodyPr>
            <a:normAutofit/>
          </a:bodyPr>
          <a:lstStyle/>
          <a:p>
            <a:r>
              <a:rPr lang="en-IN" dirty="0">
                <a:solidFill>
                  <a:srgbClr val="002060"/>
                </a:solidFill>
              </a:rPr>
              <a:t>APARAJIT K R(2016103505)</a:t>
            </a:r>
          </a:p>
          <a:p>
            <a:r>
              <a:rPr lang="en-IN" dirty="0">
                <a:solidFill>
                  <a:srgbClr val="002060"/>
                </a:solidFill>
              </a:rPr>
              <a:t>SASHANK S(2016103060)</a:t>
            </a:r>
          </a:p>
          <a:p>
            <a:r>
              <a:rPr lang="en-IN" dirty="0">
                <a:solidFill>
                  <a:srgbClr val="002060"/>
                </a:solidFill>
              </a:rPr>
              <a:t>HARINAARAAYAN S(2016103029)</a:t>
            </a:r>
          </a:p>
        </p:txBody>
      </p:sp>
    </p:spTree>
    <p:extLst>
      <p:ext uri="{BB962C8B-B14F-4D97-AF65-F5344CB8AC3E}">
        <p14:creationId xmlns:p14="http://schemas.microsoft.com/office/powerpoint/2010/main" val="126231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99000">
              <a:schemeClr val="accent4">
                <a:lumMod val="60000"/>
                <a:lumOff val="40000"/>
              </a:schemeClr>
            </a:gs>
            <a:gs pos="100000">
              <a:srgbClr val="FFFF00"/>
            </a:gs>
            <a:gs pos="46045">
              <a:srgbClr val="FFE289"/>
            </a:gs>
            <a:gs pos="0">
              <a:schemeClr val="accent4">
                <a:lumMod val="40000"/>
                <a:lumOff val="60000"/>
              </a:schemeClr>
            </a:gs>
            <a:gs pos="100000">
              <a:schemeClr val="accent6">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62B8-9BC3-4E75-BF09-4617AF3A0A27}"/>
              </a:ext>
            </a:extLst>
          </p:cNvPr>
          <p:cNvSpPr>
            <a:spLocks noGrp="1"/>
          </p:cNvSpPr>
          <p:nvPr>
            <p:ph type="title"/>
          </p:nvPr>
        </p:nvSpPr>
        <p:spPr/>
        <p:txBody>
          <a:bodyPr>
            <a:normAutofit/>
          </a:bodyPr>
          <a:lstStyle/>
          <a:p>
            <a:r>
              <a:rPr lang="en-IN" sz="4000" b="1" i="1" dirty="0">
                <a:solidFill>
                  <a:srgbClr val="6425E3"/>
                </a:solidFill>
              </a:rPr>
              <a:t>IMAGE TARGETS-VUFORIA</a:t>
            </a:r>
          </a:p>
        </p:txBody>
      </p:sp>
      <p:sp>
        <p:nvSpPr>
          <p:cNvPr id="3" name="Content Placeholder 2">
            <a:extLst>
              <a:ext uri="{FF2B5EF4-FFF2-40B4-BE49-F238E27FC236}">
                <a16:creationId xmlns:a16="http://schemas.microsoft.com/office/drawing/2014/main" id="{1688E958-B800-42E6-BD36-E96AA27247E2}"/>
              </a:ext>
            </a:extLst>
          </p:cNvPr>
          <p:cNvSpPr>
            <a:spLocks noGrp="1"/>
          </p:cNvSpPr>
          <p:nvPr>
            <p:ph idx="1"/>
          </p:nvPr>
        </p:nvSpPr>
        <p:spPr>
          <a:xfrm>
            <a:off x="838200" y="1854653"/>
            <a:ext cx="10515600" cy="4351338"/>
          </a:xfrm>
        </p:spPr>
        <p:txBody>
          <a:bodyPr/>
          <a:lstStyle/>
          <a:p>
            <a:pPr>
              <a:buFont typeface="Wingdings" panose="05000000000000000000" pitchFamily="2" charset="2"/>
              <a:buChar char="§"/>
            </a:pPr>
            <a:r>
              <a:rPr lang="en-US" dirty="0"/>
              <a:t>Image Targets represent images that the Vuforia SDK can detect and track.</a:t>
            </a:r>
          </a:p>
          <a:p>
            <a:pPr>
              <a:buFont typeface="Wingdings" panose="05000000000000000000" pitchFamily="2" charset="2"/>
              <a:buChar char="§"/>
            </a:pPr>
            <a:r>
              <a:rPr lang="en-US" dirty="0"/>
              <a:t>Image Targets do not need special black and white regions or codes to be recognized.  </a:t>
            </a:r>
          </a:p>
          <a:p>
            <a:pPr>
              <a:buFont typeface="Wingdings" panose="05000000000000000000" pitchFamily="2" charset="2"/>
              <a:buChar char="§"/>
            </a:pPr>
            <a:r>
              <a:rPr lang="en-US" dirty="0"/>
              <a:t>The SDK detects and tracks the features that are naturally found in the image itself by comparing these natural features against a known target resource database.</a:t>
            </a:r>
          </a:p>
          <a:p>
            <a:pPr>
              <a:buFont typeface="Wingdings" panose="05000000000000000000" pitchFamily="2" charset="2"/>
              <a:buChar char="§"/>
            </a:pPr>
            <a:r>
              <a:rPr lang="en-US" dirty="0"/>
              <a:t> Once the Image Target is detected, the SDK will track the image as long as it is at least partially in the camera’s field of view.</a:t>
            </a:r>
            <a:endParaRPr lang="en-IN" dirty="0"/>
          </a:p>
        </p:txBody>
      </p:sp>
    </p:spTree>
    <p:extLst>
      <p:ext uri="{BB962C8B-B14F-4D97-AF65-F5344CB8AC3E}">
        <p14:creationId xmlns:p14="http://schemas.microsoft.com/office/powerpoint/2010/main" val="22179008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pattFill prst="pct80">
          <a:fgClr>
            <a:schemeClr val="accent6">
              <a:lumMod val="40000"/>
              <a:lumOff val="60000"/>
            </a:schemeClr>
          </a:fgClr>
          <a:bgClr>
            <a:schemeClr val="accent5">
              <a:lumMod val="60000"/>
              <a:lumOff val="4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6D799-4707-4EC2-A7D6-193A824232CA}"/>
              </a:ext>
            </a:extLst>
          </p:cNvPr>
          <p:cNvSpPr>
            <a:spLocks noGrp="1"/>
          </p:cNvSpPr>
          <p:nvPr>
            <p:ph type="title"/>
          </p:nvPr>
        </p:nvSpPr>
        <p:spPr/>
        <p:txBody>
          <a:bodyPr/>
          <a:lstStyle/>
          <a:p>
            <a:r>
              <a:rPr lang="en-IN" sz="4000" b="1" i="1" dirty="0">
                <a:solidFill>
                  <a:srgbClr val="C00000"/>
                </a:solidFill>
              </a:rPr>
              <a:t>USER-DEFINED TARGETS-VUFORIA</a:t>
            </a:r>
          </a:p>
        </p:txBody>
      </p:sp>
      <p:sp>
        <p:nvSpPr>
          <p:cNvPr id="3" name="Content Placeholder 2">
            <a:extLst>
              <a:ext uri="{FF2B5EF4-FFF2-40B4-BE49-F238E27FC236}">
                <a16:creationId xmlns:a16="http://schemas.microsoft.com/office/drawing/2014/main" id="{D5F540B1-E0E1-4AD3-8A37-918F82AB77F1}"/>
              </a:ext>
            </a:extLst>
          </p:cNvPr>
          <p:cNvSpPr>
            <a:spLocks noGrp="1"/>
          </p:cNvSpPr>
          <p:nvPr>
            <p:ph idx="1"/>
          </p:nvPr>
        </p:nvSpPr>
        <p:spPr/>
        <p:txBody>
          <a:bodyPr/>
          <a:lstStyle/>
          <a:p>
            <a:pPr>
              <a:buFont typeface="Wingdings" panose="05000000000000000000" pitchFamily="2" charset="2"/>
              <a:buChar char="Ø"/>
            </a:pPr>
            <a:r>
              <a:rPr lang="en-US" dirty="0"/>
              <a:t> User-defined targets are Image Targets that are created at runtime from camera frames selected by the user. </a:t>
            </a:r>
          </a:p>
          <a:p>
            <a:pPr>
              <a:buFont typeface="Wingdings" panose="05000000000000000000" pitchFamily="2" charset="2"/>
              <a:buChar char="Ø"/>
            </a:pPr>
            <a:r>
              <a:rPr lang="en-US" dirty="0"/>
              <a:t>They share most of the capabilities of a standard Image Target with the exception that they do not support Virtual Buttons. </a:t>
            </a:r>
          </a:p>
          <a:p>
            <a:pPr>
              <a:buFont typeface="Wingdings" panose="05000000000000000000" pitchFamily="2" charset="2"/>
              <a:buChar char="Ø"/>
            </a:pPr>
            <a:r>
              <a:rPr lang="en-US" dirty="0"/>
              <a:t>User Defined Targets should be captured and viewed under moderately bright and diffuse lighting.  The surfaces of the object should be evenly lit. Indoor scenarios generally work well. </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1323035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22CAD-9B40-494D-ACA0-4074109C87B4}"/>
              </a:ext>
            </a:extLst>
          </p:cNvPr>
          <p:cNvSpPr>
            <a:spLocks noGrp="1"/>
          </p:cNvSpPr>
          <p:nvPr>
            <p:ph type="title"/>
          </p:nvPr>
        </p:nvSpPr>
        <p:spPr/>
        <p:txBody>
          <a:bodyPr/>
          <a:lstStyle/>
          <a:p>
            <a:r>
              <a:rPr lang="en-IN" b="1" dirty="0"/>
              <a:t>STEPS TO BE FOLLOWED</a:t>
            </a:r>
          </a:p>
        </p:txBody>
      </p:sp>
      <p:sp>
        <p:nvSpPr>
          <p:cNvPr id="3" name="Content Placeholder 2">
            <a:extLst>
              <a:ext uri="{FF2B5EF4-FFF2-40B4-BE49-F238E27FC236}">
                <a16:creationId xmlns:a16="http://schemas.microsoft.com/office/drawing/2014/main" id="{3E9707EA-4D3B-489E-95DA-2B41F8EA0FE2}"/>
              </a:ext>
            </a:extLst>
          </p:cNvPr>
          <p:cNvSpPr>
            <a:spLocks noGrp="1"/>
          </p:cNvSpPr>
          <p:nvPr>
            <p:ph idx="1"/>
          </p:nvPr>
        </p:nvSpPr>
        <p:spPr/>
        <p:txBody>
          <a:bodyPr>
            <a:normAutofit/>
          </a:bodyPr>
          <a:lstStyle/>
          <a:p>
            <a:r>
              <a:rPr lang="en-IN" b="1" dirty="0"/>
              <a:t>Select the object for which marker has to be generated</a:t>
            </a:r>
          </a:p>
          <a:p>
            <a:pPr lvl="1"/>
            <a:r>
              <a:rPr lang="en-IN" b="1" dirty="0"/>
              <a:t>Detailed image</a:t>
            </a:r>
          </a:p>
          <a:p>
            <a:pPr lvl="1"/>
            <a:r>
              <a:rPr lang="en-IN" b="1" dirty="0"/>
              <a:t>No repetitive patterns</a:t>
            </a:r>
          </a:p>
          <a:p>
            <a:r>
              <a:rPr lang="en-IN" b="1" dirty="0"/>
              <a:t>Frame the image</a:t>
            </a:r>
          </a:p>
          <a:p>
            <a:pPr lvl="1"/>
            <a:r>
              <a:rPr lang="en-IN" b="1" dirty="0"/>
              <a:t>Scan target</a:t>
            </a:r>
          </a:p>
          <a:p>
            <a:pPr lvl="1"/>
            <a:r>
              <a:rPr lang="en-IN" b="1" dirty="0"/>
              <a:t>Build target</a:t>
            </a:r>
          </a:p>
          <a:p>
            <a:pPr lvl="1"/>
            <a:r>
              <a:rPr lang="en-IN" b="1" dirty="0"/>
              <a:t>Add target to database</a:t>
            </a:r>
          </a:p>
          <a:p>
            <a:endParaRPr lang="en-IN" dirty="0"/>
          </a:p>
        </p:txBody>
      </p:sp>
    </p:spTree>
    <p:extLst>
      <p:ext uri="{BB962C8B-B14F-4D97-AF65-F5344CB8AC3E}">
        <p14:creationId xmlns:p14="http://schemas.microsoft.com/office/powerpoint/2010/main" val="4247922975"/>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E252F-3EA1-4AF4-974D-80B427D9653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155DE7F-1202-4834-9837-C8A1565BDF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844" y="1027906"/>
            <a:ext cx="5647329" cy="3913843"/>
          </a:xfrm>
        </p:spPr>
      </p:pic>
      <p:pic>
        <p:nvPicPr>
          <p:cNvPr id="7" name="Picture 6">
            <a:extLst>
              <a:ext uri="{FF2B5EF4-FFF2-40B4-BE49-F238E27FC236}">
                <a16:creationId xmlns:a16="http://schemas.microsoft.com/office/drawing/2014/main" id="{53B575B2-ABEE-425F-8830-4B5BCEE6D671}"/>
              </a:ext>
            </a:extLst>
          </p:cNvPr>
          <p:cNvPicPr>
            <a:picLocks noChangeAspect="1"/>
          </p:cNvPicPr>
          <p:nvPr/>
        </p:nvPicPr>
        <p:blipFill rotWithShape="1">
          <a:blip r:embed="rId3">
            <a:extLst>
              <a:ext uri="{28A0092B-C50C-407E-A947-70E740481C1C}">
                <a14:useLocalDpi xmlns:a14="http://schemas.microsoft.com/office/drawing/2010/main" val="0"/>
              </a:ext>
            </a:extLst>
          </a:blip>
          <a:srcRect l="22647" t="12478" r="39235" b="16320"/>
          <a:stretch/>
        </p:blipFill>
        <p:spPr>
          <a:xfrm>
            <a:off x="6178829" y="757099"/>
            <a:ext cx="5340627" cy="5608772"/>
          </a:xfrm>
          <a:prstGeom prst="rect">
            <a:avLst/>
          </a:prstGeom>
        </p:spPr>
      </p:pic>
    </p:spTree>
    <p:extLst>
      <p:ext uri="{BB962C8B-B14F-4D97-AF65-F5344CB8AC3E}">
        <p14:creationId xmlns:p14="http://schemas.microsoft.com/office/powerpoint/2010/main" val="215509791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4998A5-59F6-4162-A447-9180A70C64C8}"/>
              </a:ext>
            </a:extLst>
          </p:cNvPr>
          <p:cNvSpPr>
            <a:spLocks noGrp="1"/>
          </p:cNvSpPr>
          <p:nvPr>
            <p:ph type="title"/>
          </p:nvPr>
        </p:nvSpPr>
        <p:spPr/>
        <p:txBody>
          <a:bodyPr/>
          <a:lstStyle/>
          <a:p>
            <a:r>
              <a:rPr lang="en-IN" dirty="0"/>
              <a:t>				</a:t>
            </a:r>
            <a:r>
              <a:rPr lang="en-IN" b="1" i="1" dirty="0"/>
              <a:t>WORKFLOW</a:t>
            </a:r>
          </a:p>
        </p:txBody>
      </p:sp>
      <p:sp>
        <p:nvSpPr>
          <p:cNvPr id="6" name="Content Placeholder 5">
            <a:extLst>
              <a:ext uri="{FF2B5EF4-FFF2-40B4-BE49-F238E27FC236}">
                <a16:creationId xmlns:a16="http://schemas.microsoft.com/office/drawing/2014/main" id="{5E8206CF-1B99-437D-BA12-068B9B10EB31}"/>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F134144D-5CB9-4ABC-954E-687137427A7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44171" y="1690688"/>
            <a:ext cx="8403771" cy="4065876"/>
          </a:xfrm>
          <a:prstGeom prst="rect">
            <a:avLst/>
          </a:prstGeom>
          <a:noFill/>
          <a:ln>
            <a:noFill/>
          </a:ln>
        </p:spPr>
      </p:pic>
    </p:spTree>
    <p:extLst>
      <p:ext uri="{BB962C8B-B14F-4D97-AF65-F5344CB8AC3E}">
        <p14:creationId xmlns:p14="http://schemas.microsoft.com/office/powerpoint/2010/main" val="2325936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pattFill prst="pct10">
          <a:fgClr>
            <a:schemeClr val="accent5">
              <a:lumMod val="75000"/>
            </a:schemeClr>
          </a:fgClr>
          <a:bgClr>
            <a:schemeClr val="bg1"/>
          </a:bgClr>
        </a:patt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42FB02-3FEC-4677-A052-D517DCCC8DA8}"/>
              </a:ext>
            </a:extLst>
          </p:cNvPr>
          <p:cNvSpPr>
            <a:spLocks noGrp="1"/>
          </p:cNvSpPr>
          <p:nvPr>
            <p:ph type="title"/>
          </p:nvPr>
        </p:nvSpPr>
        <p:spPr/>
        <p:txBody>
          <a:bodyPr/>
          <a:lstStyle/>
          <a:p>
            <a:r>
              <a:rPr lang="en-IN" dirty="0"/>
              <a:t>					</a:t>
            </a:r>
            <a:r>
              <a:rPr lang="en-IN" b="1" i="1" dirty="0">
                <a:solidFill>
                  <a:srgbClr val="FF0000"/>
                </a:solidFill>
              </a:rPr>
              <a:t>STEPS</a:t>
            </a:r>
            <a:r>
              <a:rPr lang="en-IN" dirty="0">
                <a:solidFill>
                  <a:srgbClr val="FF0000"/>
                </a:solidFill>
              </a:rPr>
              <a:t> </a:t>
            </a:r>
          </a:p>
        </p:txBody>
      </p:sp>
      <p:sp>
        <p:nvSpPr>
          <p:cNvPr id="5" name="Content Placeholder 4">
            <a:extLst>
              <a:ext uri="{FF2B5EF4-FFF2-40B4-BE49-F238E27FC236}">
                <a16:creationId xmlns:a16="http://schemas.microsoft.com/office/drawing/2014/main" id="{B61786A0-17C2-4946-BEB0-9C27DC036E02}"/>
              </a:ext>
            </a:extLst>
          </p:cNvPr>
          <p:cNvSpPr>
            <a:spLocks noGrp="1"/>
          </p:cNvSpPr>
          <p:nvPr>
            <p:ph sz="half" idx="1"/>
          </p:nvPr>
        </p:nvSpPr>
        <p:spPr>
          <a:xfrm>
            <a:off x="533401" y="2040803"/>
            <a:ext cx="5181600" cy="4351338"/>
          </a:xfrm>
        </p:spPr>
        <p:txBody>
          <a:bodyPr/>
          <a:lstStyle/>
          <a:p>
            <a:pPr marL="0" indent="0">
              <a:buNone/>
            </a:pPr>
            <a:r>
              <a:rPr lang="en-US" b="1" dirty="0"/>
              <a:t>1.TAKE PICTURE </a:t>
            </a:r>
          </a:p>
          <a:p>
            <a:pPr marL="0" indent="0">
              <a:buNone/>
            </a:pPr>
            <a:endParaRPr lang="en-US" b="1" dirty="0"/>
          </a:p>
          <a:p>
            <a:pPr marL="0" indent="0">
              <a:buNone/>
            </a:pPr>
            <a:endParaRPr lang="en-US" b="1" dirty="0"/>
          </a:p>
          <a:p>
            <a:endParaRPr lang="en-IN" dirty="0"/>
          </a:p>
        </p:txBody>
      </p:sp>
      <p:sp>
        <p:nvSpPr>
          <p:cNvPr id="6" name="Content Placeholder 5">
            <a:extLst>
              <a:ext uri="{FF2B5EF4-FFF2-40B4-BE49-F238E27FC236}">
                <a16:creationId xmlns:a16="http://schemas.microsoft.com/office/drawing/2014/main" id="{6143ACF2-669F-432D-A243-6258A4D1AD0D}"/>
              </a:ext>
            </a:extLst>
          </p:cNvPr>
          <p:cNvSpPr>
            <a:spLocks noGrp="1"/>
          </p:cNvSpPr>
          <p:nvPr>
            <p:ph sz="half" idx="2"/>
          </p:nvPr>
        </p:nvSpPr>
        <p:spPr>
          <a:xfrm>
            <a:off x="6477000" y="2141537"/>
            <a:ext cx="5181600" cy="4351338"/>
          </a:xfrm>
        </p:spPr>
        <p:txBody>
          <a:bodyPr/>
          <a:lstStyle/>
          <a:p>
            <a:pPr marL="0" indent="0">
              <a:buNone/>
            </a:pPr>
            <a:r>
              <a:rPr lang="en-US" b="1" dirty="0"/>
              <a:t>2.SEND IMAGE TO CLOUD	</a:t>
            </a:r>
          </a:p>
          <a:p>
            <a:r>
              <a:rPr lang="en-IN" dirty="0" err="1"/>
              <a:t>Cloudinary</a:t>
            </a:r>
            <a:r>
              <a:rPr lang="en-IN" dirty="0"/>
              <a:t>  service is essential as the further proper functioning of the project requires image URL </a:t>
            </a:r>
          </a:p>
          <a:p>
            <a:r>
              <a:rPr lang="en-IN" dirty="0"/>
              <a:t>Google Reverse search works only with Image </a:t>
            </a:r>
            <a:r>
              <a:rPr lang="en-IN" dirty="0" err="1"/>
              <a:t>Urls</a:t>
            </a:r>
            <a:r>
              <a:rPr lang="en-IN" dirty="0"/>
              <a:t> and not with image files </a:t>
            </a:r>
          </a:p>
        </p:txBody>
      </p:sp>
      <p:pic>
        <p:nvPicPr>
          <p:cNvPr id="7" name="Picture 6">
            <a:extLst>
              <a:ext uri="{FF2B5EF4-FFF2-40B4-BE49-F238E27FC236}">
                <a16:creationId xmlns:a16="http://schemas.microsoft.com/office/drawing/2014/main" id="{9B2D9CBA-0452-4626-8D1B-7E02BF97841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663" y="2893536"/>
            <a:ext cx="5553075" cy="2847340"/>
          </a:xfrm>
          <a:prstGeom prst="rect">
            <a:avLst/>
          </a:prstGeom>
          <a:noFill/>
          <a:ln>
            <a:noFill/>
          </a:ln>
        </p:spPr>
      </p:pic>
    </p:spTree>
    <p:extLst>
      <p:ext uri="{BB962C8B-B14F-4D97-AF65-F5344CB8AC3E}">
        <p14:creationId xmlns:p14="http://schemas.microsoft.com/office/powerpoint/2010/main" val="29172700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66FFCC"/>
            </a:gs>
            <a:gs pos="100000">
              <a:schemeClr val="bg1"/>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629D5A-20CA-40E1-80DC-ECD019F24923}"/>
              </a:ext>
            </a:extLst>
          </p:cNvPr>
          <p:cNvSpPr>
            <a:spLocks noGrp="1"/>
          </p:cNvSpPr>
          <p:nvPr>
            <p:ph type="title"/>
          </p:nvPr>
        </p:nvSpPr>
        <p:spPr/>
        <p:txBody>
          <a:bodyPr/>
          <a:lstStyle/>
          <a:p>
            <a:endParaRPr lang="en-IN"/>
          </a:p>
        </p:txBody>
      </p:sp>
      <p:sp>
        <p:nvSpPr>
          <p:cNvPr id="5" name="Content Placeholder 4">
            <a:extLst>
              <a:ext uri="{FF2B5EF4-FFF2-40B4-BE49-F238E27FC236}">
                <a16:creationId xmlns:a16="http://schemas.microsoft.com/office/drawing/2014/main" id="{104C2355-5134-45BB-A7D5-E4E7F782D61E}"/>
              </a:ext>
            </a:extLst>
          </p:cNvPr>
          <p:cNvSpPr>
            <a:spLocks noGrp="1"/>
          </p:cNvSpPr>
          <p:nvPr>
            <p:ph sz="half" idx="1"/>
          </p:nvPr>
        </p:nvSpPr>
        <p:spPr>
          <a:xfrm>
            <a:off x="2729345" y="1014485"/>
            <a:ext cx="5181600" cy="4351338"/>
          </a:xfrm>
        </p:spPr>
        <p:txBody>
          <a:bodyPr/>
          <a:lstStyle/>
          <a:p>
            <a:pPr marL="0" indent="0">
              <a:buNone/>
            </a:pPr>
            <a:r>
              <a:rPr lang="en-US" b="1" dirty="0"/>
              <a:t>3.SENDING CLOUD URL TO GOOGLE REVERSE IMAGE SEARCH       API:</a:t>
            </a:r>
          </a:p>
          <a:p>
            <a:pPr marL="0" indent="0">
              <a:buNone/>
            </a:pPr>
            <a:endParaRPr lang="en-IN" dirty="0"/>
          </a:p>
          <a:p>
            <a:pPr marL="0" indent="0">
              <a:buNone/>
            </a:pPr>
            <a:endParaRPr lang="en-IN" dirty="0"/>
          </a:p>
        </p:txBody>
      </p:sp>
      <p:pic>
        <p:nvPicPr>
          <p:cNvPr id="8" name="Content Placeholder 7">
            <a:extLst>
              <a:ext uri="{FF2B5EF4-FFF2-40B4-BE49-F238E27FC236}">
                <a16:creationId xmlns:a16="http://schemas.microsoft.com/office/drawing/2014/main" id="{0C2F7DDF-4F17-4431-A884-91B64CCFCF5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888672" y="3100534"/>
            <a:ext cx="5181600" cy="2914649"/>
          </a:xfrm>
        </p:spPr>
      </p:pic>
    </p:spTree>
    <p:extLst>
      <p:ext uri="{BB962C8B-B14F-4D97-AF65-F5344CB8AC3E}">
        <p14:creationId xmlns:p14="http://schemas.microsoft.com/office/powerpoint/2010/main" val="1197564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pattFill prst="smConfetti">
          <a:fgClr>
            <a:srgbClr val="FFFF0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0A4F-4CBB-48CF-A682-162B0A3F7B5A}"/>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A01EB1FD-A6B0-4095-AFA3-F36E8B64468D}"/>
              </a:ext>
            </a:extLst>
          </p:cNvPr>
          <p:cNvSpPr>
            <a:spLocks noGrp="1"/>
          </p:cNvSpPr>
          <p:nvPr>
            <p:ph idx="1"/>
          </p:nvPr>
        </p:nvSpPr>
        <p:spPr>
          <a:xfrm>
            <a:off x="0" y="602673"/>
            <a:ext cx="12192000" cy="5890202"/>
          </a:xfrm>
        </p:spPr>
        <p:txBody>
          <a:bodyPr>
            <a:normAutofit/>
          </a:bodyPr>
          <a:lstStyle/>
          <a:p>
            <a:pPr marL="514350" indent="-514350">
              <a:buAutoNum type="arabicPeriod" startAt="4"/>
            </a:pPr>
            <a:r>
              <a:rPr lang="en-IN" b="1" dirty="0">
                <a:solidFill>
                  <a:srgbClr val="00B050"/>
                </a:solidFill>
              </a:rPr>
              <a:t>USING APIs TO GET THE DESIRED RESULT</a:t>
            </a:r>
          </a:p>
          <a:p>
            <a:pPr marL="514350" indent="-514350">
              <a:buAutoNum type="arabicPeriod" startAt="4"/>
            </a:pPr>
            <a:endParaRPr lang="en-IN" b="1" dirty="0">
              <a:solidFill>
                <a:srgbClr val="00B050"/>
              </a:solidFill>
            </a:endParaRPr>
          </a:p>
          <a:p>
            <a:pPr marL="514350" indent="-514350">
              <a:buAutoNum type="arabicPeriod" startAt="4"/>
            </a:pPr>
            <a:endParaRPr lang="en-IN" b="1" dirty="0"/>
          </a:p>
          <a:p>
            <a:pPr marL="0" indent="0">
              <a:buNone/>
            </a:pPr>
            <a:r>
              <a:rPr lang="en-US" sz="3600" dirty="0">
                <a:solidFill>
                  <a:srgbClr val="0070C0"/>
                </a:solidFill>
              </a:rPr>
              <a:t>Send the word or phrase to Google Custom Search Engine  to find the Wikipedia links  such that we can find its appropriate definition and pass it to the app and in case if we can’t find those Wikipedia links the word or phrase is sent to Oxford dictionary API .</a:t>
            </a:r>
            <a:endParaRPr lang="en-IN" b="1" dirty="0"/>
          </a:p>
        </p:txBody>
      </p:sp>
    </p:spTree>
    <p:extLst>
      <p:ext uri="{BB962C8B-B14F-4D97-AF65-F5344CB8AC3E}">
        <p14:creationId xmlns:p14="http://schemas.microsoft.com/office/powerpoint/2010/main" val="38591600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6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835A2-3D6E-47C6-A08A-EA4976558818}"/>
              </a:ext>
            </a:extLst>
          </p:cNvPr>
          <p:cNvSpPr>
            <a:spLocks noGrp="1"/>
          </p:cNvSpPr>
          <p:nvPr>
            <p:ph type="title"/>
          </p:nvPr>
        </p:nvSpPr>
        <p:spPr>
          <a:pattFill prst="pct5">
            <a:fgClr>
              <a:schemeClr val="accent1"/>
            </a:fgClr>
            <a:bgClr>
              <a:schemeClr val="bg1"/>
            </a:bgClr>
          </a:pattFill>
        </p:spPr>
        <p:txBody>
          <a:bodyPr/>
          <a:lstStyle/>
          <a:p>
            <a:r>
              <a:rPr lang="en-IN" b="1" i="1" dirty="0"/>
              <a:t>FEATURES OF THE APP</a:t>
            </a:r>
          </a:p>
        </p:txBody>
      </p:sp>
      <p:sp>
        <p:nvSpPr>
          <p:cNvPr id="3" name="Content Placeholder 2">
            <a:extLst>
              <a:ext uri="{FF2B5EF4-FFF2-40B4-BE49-F238E27FC236}">
                <a16:creationId xmlns:a16="http://schemas.microsoft.com/office/drawing/2014/main" id="{FD0643E4-D69E-4D90-B407-6B4969787861}"/>
              </a:ext>
            </a:extLst>
          </p:cNvPr>
          <p:cNvSpPr>
            <a:spLocks noGrp="1"/>
          </p:cNvSpPr>
          <p:nvPr>
            <p:ph idx="1"/>
          </p:nvPr>
        </p:nvSpPr>
        <p:spPr>
          <a:pattFill prst="pct10">
            <a:fgClr>
              <a:schemeClr val="accent1"/>
            </a:fgClr>
            <a:bgClr>
              <a:schemeClr val="bg1"/>
            </a:bgClr>
          </a:pattFill>
        </p:spPr>
        <p:txBody>
          <a:bodyPr/>
          <a:lstStyle/>
          <a:p>
            <a:r>
              <a:rPr lang="en-US" dirty="0">
                <a:solidFill>
                  <a:srgbClr val="0070C0"/>
                </a:solidFill>
              </a:rPr>
              <a:t>The word appears on the focused object using augmented reality and the definition is spelt out.</a:t>
            </a:r>
          </a:p>
          <a:p>
            <a:r>
              <a:rPr lang="en-US" dirty="0">
                <a:solidFill>
                  <a:srgbClr val="0070C0"/>
                </a:solidFill>
              </a:rPr>
              <a:t>The three colors on top of the app indicate the quality of the background in which the image is taken.</a:t>
            </a:r>
          </a:p>
          <a:p>
            <a:r>
              <a:rPr lang="en-US" dirty="0">
                <a:solidFill>
                  <a:srgbClr val="0070C0"/>
                </a:solidFill>
              </a:rPr>
              <a:t>It is advisable that the background should be of high quality.</a:t>
            </a:r>
            <a:endParaRPr lang="en-IN" dirty="0">
              <a:solidFill>
                <a:srgbClr val="0070C0"/>
              </a:solidFill>
            </a:endParaRPr>
          </a:p>
          <a:p>
            <a:endParaRPr lang="en-IN" dirty="0"/>
          </a:p>
        </p:txBody>
      </p:sp>
      <p:graphicFrame>
        <p:nvGraphicFramePr>
          <p:cNvPr id="6" name="Chart 5">
            <a:extLst>
              <a:ext uri="{FF2B5EF4-FFF2-40B4-BE49-F238E27FC236}">
                <a16:creationId xmlns:a16="http://schemas.microsoft.com/office/drawing/2014/main" id="{60FB103D-D937-4634-B0F8-5EA14B5EDF2A}"/>
              </a:ext>
            </a:extLst>
          </p:cNvPr>
          <p:cNvGraphicFramePr/>
          <p:nvPr>
            <p:extLst>
              <p:ext uri="{D42A27DB-BD31-4B8C-83A1-F6EECF244321}">
                <p14:modId xmlns:p14="http://schemas.microsoft.com/office/powerpoint/2010/main" val="4119095437"/>
              </p:ext>
            </p:extLst>
          </p:nvPr>
        </p:nvGraphicFramePr>
        <p:xfrm>
          <a:off x="3261360" y="4001294"/>
          <a:ext cx="5425440" cy="24561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30448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564C-3B55-44D9-9AC9-293525B0FBC1}"/>
              </a:ext>
            </a:extLst>
          </p:cNvPr>
          <p:cNvSpPr>
            <a:spLocks noGrp="1"/>
          </p:cNvSpPr>
          <p:nvPr>
            <p:ph type="title"/>
          </p:nvPr>
        </p:nvSpPr>
        <p:spPr/>
        <p:txBody>
          <a:bodyPr/>
          <a:lstStyle/>
          <a:p>
            <a:r>
              <a:rPr lang="en-IN" b="1" dirty="0"/>
              <a:t>			</a:t>
            </a:r>
            <a:r>
              <a:rPr lang="en-IN" b="1" dirty="0">
                <a:solidFill>
                  <a:srgbClr val="6425E3"/>
                </a:solidFill>
              </a:rPr>
              <a:t>	APPLICATIONS</a:t>
            </a:r>
          </a:p>
        </p:txBody>
      </p:sp>
      <p:sp>
        <p:nvSpPr>
          <p:cNvPr id="3" name="Content Placeholder 2">
            <a:extLst>
              <a:ext uri="{FF2B5EF4-FFF2-40B4-BE49-F238E27FC236}">
                <a16:creationId xmlns:a16="http://schemas.microsoft.com/office/drawing/2014/main" id="{320A40C9-8753-4985-8717-68A20AAA0F95}"/>
              </a:ext>
            </a:extLst>
          </p:cNvPr>
          <p:cNvSpPr>
            <a:spLocks noGrp="1"/>
          </p:cNvSpPr>
          <p:nvPr>
            <p:ph sz="half" idx="1"/>
          </p:nvPr>
        </p:nvSpPr>
        <p:spPr>
          <a:xfrm>
            <a:off x="457200" y="1690688"/>
            <a:ext cx="5562600" cy="4486275"/>
          </a:xfrm>
        </p:spPr>
        <p:txBody>
          <a:bodyPr>
            <a:normAutofit fontScale="92500" lnSpcReduction="10000"/>
          </a:bodyPr>
          <a:lstStyle/>
          <a:p>
            <a:pPr lvl="0" fontAlgn="auto">
              <a:buFont typeface="Wingdings" panose="05000000000000000000" pitchFamily="2" charset="2"/>
              <a:buChar char="Ø"/>
            </a:pPr>
            <a:r>
              <a:rPr lang="en-US" dirty="0"/>
              <a:t>This app helps kids improve their vocabulary and helps them think about all the things they see at their hands’ disposal</a:t>
            </a:r>
            <a:endParaRPr lang="en-IN" dirty="0"/>
          </a:p>
          <a:p>
            <a:pPr lvl="0" fontAlgn="auto">
              <a:buFont typeface="Wingdings" panose="05000000000000000000" pitchFamily="2" charset="2"/>
              <a:buChar char="Ø"/>
            </a:pPr>
            <a:r>
              <a:rPr lang="en-US" dirty="0"/>
              <a:t>It helps visually-challenged people   to understand things through the speech which comes out from the device</a:t>
            </a:r>
            <a:endParaRPr lang="en-IN" dirty="0"/>
          </a:p>
          <a:p>
            <a:pPr lvl="0" fontAlgn="auto">
              <a:buFont typeface="Wingdings" panose="05000000000000000000" pitchFamily="2" charset="2"/>
              <a:buChar char="Ø"/>
            </a:pPr>
            <a:r>
              <a:rPr lang="en-US" dirty="0"/>
              <a:t>Has a high educational value and this app can be implemented as a futuristic learning way  in schools and children  will enjoy  the practicality involved in this type of learning</a:t>
            </a:r>
            <a:endParaRPr lang="en-IN" dirty="0"/>
          </a:p>
          <a:p>
            <a:pPr marL="0" indent="0">
              <a:buNone/>
            </a:pPr>
            <a:endParaRPr lang="en-IN" dirty="0"/>
          </a:p>
        </p:txBody>
      </p:sp>
      <p:pic>
        <p:nvPicPr>
          <p:cNvPr id="7" name="Content Placeholder 6">
            <a:extLst>
              <a:ext uri="{FF2B5EF4-FFF2-40B4-BE49-F238E27FC236}">
                <a16:creationId xmlns:a16="http://schemas.microsoft.com/office/drawing/2014/main" id="{DB0796F1-FA50-4C36-81EC-97C721221B8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1690688"/>
            <a:ext cx="5562599" cy="4107439"/>
          </a:xfrm>
        </p:spPr>
      </p:pic>
    </p:spTree>
    <p:extLst>
      <p:ext uri="{BB962C8B-B14F-4D97-AF65-F5344CB8AC3E}">
        <p14:creationId xmlns:p14="http://schemas.microsoft.com/office/powerpoint/2010/main" val="68078119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44127-A9A4-457F-AF62-DB3BF71E7644}"/>
              </a:ext>
            </a:extLst>
          </p:cNvPr>
          <p:cNvSpPr>
            <a:spLocks noGrp="1"/>
          </p:cNvSpPr>
          <p:nvPr>
            <p:ph type="title"/>
          </p:nvPr>
        </p:nvSpPr>
        <p:spPr/>
        <p:txBody>
          <a:bodyPr/>
          <a:lstStyle/>
          <a:p>
            <a:r>
              <a:rPr lang="en-IN" dirty="0">
                <a:solidFill>
                  <a:srgbClr val="0070C0"/>
                </a:solidFill>
              </a:rPr>
              <a:t>                           </a:t>
            </a:r>
            <a:r>
              <a:rPr lang="en-IN" b="1" i="1" dirty="0">
                <a:solidFill>
                  <a:srgbClr val="0070C0"/>
                </a:solidFill>
              </a:rPr>
              <a:t>INTRODUCTION</a:t>
            </a:r>
          </a:p>
        </p:txBody>
      </p:sp>
      <p:sp>
        <p:nvSpPr>
          <p:cNvPr id="3" name="Content Placeholder 2">
            <a:extLst>
              <a:ext uri="{FF2B5EF4-FFF2-40B4-BE49-F238E27FC236}">
                <a16:creationId xmlns:a16="http://schemas.microsoft.com/office/drawing/2014/main" id="{819B2EF3-B667-47AC-ADBC-2169671F1D67}"/>
              </a:ext>
            </a:extLst>
          </p:cNvPr>
          <p:cNvSpPr>
            <a:spLocks noGrp="1"/>
          </p:cNvSpPr>
          <p:nvPr>
            <p:ph idx="1"/>
          </p:nvPr>
        </p:nvSpPr>
        <p:spPr/>
        <p:txBody>
          <a:bodyPr/>
          <a:lstStyle/>
          <a:p>
            <a:pPr marL="0" indent="0" algn="ctr">
              <a:buNone/>
            </a:pPr>
            <a:r>
              <a:rPr lang="en-US" b="1" dirty="0"/>
              <a:t>“If you change the way you look at things, the things you look at change.” </a:t>
            </a:r>
          </a:p>
          <a:p>
            <a:pPr marL="0" indent="0">
              <a:buNone/>
            </a:pPr>
            <a:r>
              <a:rPr lang="en-US" dirty="0"/>
              <a:t>Augmented reality is changing the way we view the world -- or at least the way its users see the world. Picture yourself walking or driving down the street. With augmented-reality displays, which will eventually look much like a normal pair of glasses, informative graphics will appear in your field of view, and audio will coincide with whatever you see. These enhancements will be refreshed continually to reflect the movements of your head.</a:t>
            </a:r>
            <a:endParaRPr lang="en-IN" dirty="0"/>
          </a:p>
        </p:txBody>
      </p:sp>
    </p:spTree>
    <p:extLst>
      <p:ext uri="{BB962C8B-B14F-4D97-AF65-F5344CB8AC3E}">
        <p14:creationId xmlns:p14="http://schemas.microsoft.com/office/powerpoint/2010/main" val="13249366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pattFill prst="dashUpDiag">
          <a:fgClr>
            <a:srgbClr val="66FFCC"/>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8D48E-1908-454F-B9D9-782B40D947C8}"/>
              </a:ext>
            </a:extLst>
          </p:cNvPr>
          <p:cNvSpPr>
            <a:spLocks noGrp="1"/>
          </p:cNvSpPr>
          <p:nvPr>
            <p:ph type="title"/>
          </p:nvPr>
        </p:nvSpPr>
        <p:spPr/>
        <p:txBody>
          <a:bodyPr/>
          <a:lstStyle/>
          <a:p>
            <a:r>
              <a:rPr lang="en-IN" dirty="0"/>
              <a:t> 	  </a:t>
            </a:r>
            <a:r>
              <a:rPr lang="en-IN" b="1" i="1" dirty="0">
                <a:solidFill>
                  <a:schemeClr val="accent1"/>
                </a:solidFill>
              </a:rPr>
              <a:t>IMPROVEMENTS FOR OUR APP</a:t>
            </a:r>
          </a:p>
        </p:txBody>
      </p:sp>
      <p:sp>
        <p:nvSpPr>
          <p:cNvPr id="3" name="Content Placeholder 2">
            <a:extLst>
              <a:ext uri="{FF2B5EF4-FFF2-40B4-BE49-F238E27FC236}">
                <a16:creationId xmlns:a16="http://schemas.microsoft.com/office/drawing/2014/main" id="{65AB7B68-502C-450B-8986-D10B001FDEC8}"/>
              </a:ext>
            </a:extLst>
          </p:cNvPr>
          <p:cNvSpPr>
            <a:spLocks noGrp="1"/>
          </p:cNvSpPr>
          <p:nvPr>
            <p:ph sz="half" idx="1"/>
          </p:nvPr>
        </p:nvSpPr>
        <p:spPr/>
        <p:txBody>
          <a:bodyPr/>
          <a:lstStyle/>
          <a:p>
            <a:pPr lvl="0" fontAlgn="auto"/>
            <a:r>
              <a:rPr lang="en-US" dirty="0"/>
              <a:t>This app can be integrated for security purposes in homes at the lowest cost possible</a:t>
            </a:r>
            <a:endParaRPr lang="en-IN" dirty="0"/>
          </a:p>
          <a:p>
            <a:pPr lvl="0" fontAlgn="auto"/>
            <a:r>
              <a:rPr lang="en-US" dirty="0"/>
              <a:t>As of now, the app kind of struggles to differentiate between two similarly-structured objects placed close to each other which will be done in the future</a:t>
            </a:r>
            <a:endParaRPr lang="en-IN" dirty="0"/>
          </a:p>
          <a:p>
            <a:endParaRPr lang="en-IN" dirty="0"/>
          </a:p>
        </p:txBody>
      </p:sp>
      <p:pic>
        <p:nvPicPr>
          <p:cNvPr id="6" name="Content Placeholder 5">
            <a:extLst>
              <a:ext uri="{FF2B5EF4-FFF2-40B4-BE49-F238E27FC236}">
                <a16:creationId xmlns:a16="http://schemas.microsoft.com/office/drawing/2014/main" id="{88D34CE4-9F17-43B1-B4CF-937D038D9F9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42364" y="2146833"/>
            <a:ext cx="5181600" cy="2919211"/>
          </a:xfrm>
        </p:spPr>
      </p:pic>
    </p:spTree>
    <p:extLst>
      <p:ext uri="{BB962C8B-B14F-4D97-AF65-F5344CB8AC3E}">
        <p14:creationId xmlns:p14="http://schemas.microsoft.com/office/powerpoint/2010/main" val="159328323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000">
              <a:srgbClr val="FFFF00"/>
            </a:gs>
            <a:gs pos="0">
              <a:srgbClr val="66FFCC"/>
            </a:gs>
            <a:gs pos="100000">
              <a:schemeClr val="bg1">
                <a:lumMod val="85000"/>
              </a:schemeClr>
            </a:gs>
            <a:gs pos="100000">
              <a:schemeClr val="bg1"/>
            </a:gs>
            <a:gs pos="4000">
              <a:schemeClr val="bg1"/>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0E2A2-A5F0-48BE-AE1C-C3E902F4885D}"/>
              </a:ext>
            </a:extLst>
          </p:cNvPr>
          <p:cNvSpPr>
            <a:spLocks noGrp="1"/>
          </p:cNvSpPr>
          <p:nvPr>
            <p:ph type="title"/>
          </p:nvPr>
        </p:nvSpPr>
        <p:spPr/>
        <p:txBody>
          <a:bodyPr/>
          <a:lstStyle/>
          <a:p>
            <a:r>
              <a:rPr lang="en-IN" dirty="0"/>
              <a:t>			</a:t>
            </a:r>
            <a:r>
              <a:rPr lang="en-IN" b="1" i="1" dirty="0"/>
              <a:t>SCREENSHOTS</a:t>
            </a:r>
          </a:p>
        </p:txBody>
      </p:sp>
      <p:sp>
        <p:nvSpPr>
          <p:cNvPr id="3" name="Text Placeholder 2">
            <a:extLst>
              <a:ext uri="{FF2B5EF4-FFF2-40B4-BE49-F238E27FC236}">
                <a16:creationId xmlns:a16="http://schemas.microsoft.com/office/drawing/2014/main" id="{A71A3352-1609-43EF-824A-E49F87DA20B0}"/>
              </a:ext>
            </a:extLst>
          </p:cNvPr>
          <p:cNvSpPr>
            <a:spLocks noGrp="1"/>
          </p:cNvSpPr>
          <p:nvPr>
            <p:ph type="body" idx="1"/>
          </p:nvPr>
        </p:nvSpPr>
        <p:spPr/>
        <p:txBody>
          <a:bodyPr/>
          <a:lstStyle/>
          <a:p>
            <a:r>
              <a:rPr lang="en-IN" dirty="0"/>
              <a:t>	</a:t>
            </a:r>
            <a:r>
              <a:rPr lang="en-IN" dirty="0">
                <a:solidFill>
                  <a:srgbClr val="FF6600"/>
                </a:solidFill>
              </a:rPr>
              <a:t>CAPTURING IMAGE</a:t>
            </a:r>
          </a:p>
        </p:txBody>
      </p:sp>
      <p:pic>
        <p:nvPicPr>
          <p:cNvPr id="22" name="Content Placeholder 21">
            <a:extLst>
              <a:ext uri="{FF2B5EF4-FFF2-40B4-BE49-F238E27FC236}">
                <a16:creationId xmlns:a16="http://schemas.microsoft.com/office/drawing/2014/main" id="{8C69FFBF-5334-412F-83C9-33125381DE1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435645" y="2505075"/>
            <a:ext cx="1966073" cy="3684588"/>
          </a:xfrm>
        </p:spPr>
      </p:pic>
      <p:sp>
        <p:nvSpPr>
          <p:cNvPr id="5" name="Text Placeholder 4">
            <a:extLst>
              <a:ext uri="{FF2B5EF4-FFF2-40B4-BE49-F238E27FC236}">
                <a16:creationId xmlns:a16="http://schemas.microsoft.com/office/drawing/2014/main" id="{B133373F-E5D2-4F18-AFF2-ED8DE167AF0E}"/>
              </a:ext>
            </a:extLst>
          </p:cNvPr>
          <p:cNvSpPr>
            <a:spLocks noGrp="1"/>
          </p:cNvSpPr>
          <p:nvPr>
            <p:ph type="body" sz="quarter" idx="3"/>
          </p:nvPr>
        </p:nvSpPr>
        <p:spPr/>
        <p:txBody>
          <a:bodyPr/>
          <a:lstStyle/>
          <a:p>
            <a:r>
              <a:rPr lang="en-IN" dirty="0"/>
              <a:t>		</a:t>
            </a:r>
            <a:r>
              <a:rPr lang="en-IN" dirty="0">
                <a:solidFill>
                  <a:srgbClr val="6425E3"/>
                </a:solidFill>
              </a:rPr>
              <a:t>GUESS</a:t>
            </a:r>
          </a:p>
        </p:txBody>
      </p:sp>
      <p:pic>
        <p:nvPicPr>
          <p:cNvPr id="24" name="Content Placeholder 23">
            <a:extLst>
              <a:ext uri="{FF2B5EF4-FFF2-40B4-BE49-F238E27FC236}">
                <a16:creationId xmlns:a16="http://schemas.microsoft.com/office/drawing/2014/main" id="{7148B96D-FD86-423D-BA1E-4CE17B63C13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726064" y="2505075"/>
            <a:ext cx="2075459" cy="3684588"/>
          </a:xfrm>
        </p:spPr>
      </p:pic>
    </p:spTree>
    <p:extLst>
      <p:ext uri="{BB962C8B-B14F-4D97-AF65-F5344CB8AC3E}">
        <p14:creationId xmlns:p14="http://schemas.microsoft.com/office/powerpoint/2010/main" val="4375869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pattFill prst="dotDmnd">
          <a:fgClr>
            <a:srgbClr val="66FFCC"/>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4251-9B7C-4B07-86D5-3DD003ABC34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FFC6480-5272-486C-8A95-FC4EC7275D9D}"/>
              </a:ext>
            </a:extLst>
          </p:cNvPr>
          <p:cNvSpPr>
            <a:spLocks noGrp="1"/>
          </p:cNvSpPr>
          <p:nvPr>
            <p:ph type="body" idx="1"/>
          </p:nvPr>
        </p:nvSpPr>
        <p:spPr/>
        <p:txBody>
          <a:bodyPr/>
          <a:lstStyle/>
          <a:p>
            <a:r>
              <a:rPr lang="en-IN" dirty="0"/>
              <a:t>	</a:t>
            </a:r>
            <a:r>
              <a:rPr lang="en-IN" dirty="0">
                <a:solidFill>
                  <a:srgbClr val="6425E3"/>
                </a:solidFill>
              </a:rPr>
              <a:t>CAPTURING IMAGE</a:t>
            </a:r>
          </a:p>
        </p:txBody>
      </p:sp>
      <p:pic>
        <p:nvPicPr>
          <p:cNvPr id="9" name="Content Placeholder 9">
            <a:extLst>
              <a:ext uri="{FF2B5EF4-FFF2-40B4-BE49-F238E27FC236}">
                <a16:creationId xmlns:a16="http://schemas.microsoft.com/office/drawing/2014/main" id="{E1BF94FF-8F29-4241-9CF2-6BD260A0CF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04591" y="2505075"/>
            <a:ext cx="2072580" cy="3684588"/>
          </a:xfrm>
        </p:spPr>
      </p:pic>
      <p:sp>
        <p:nvSpPr>
          <p:cNvPr id="5" name="Text Placeholder 4">
            <a:extLst>
              <a:ext uri="{FF2B5EF4-FFF2-40B4-BE49-F238E27FC236}">
                <a16:creationId xmlns:a16="http://schemas.microsoft.com/office/drawing/2014/main" id="{1B327933-8C92-413B-9F65-96B6AD84A06F}"/>
              </a:ext>
            </a:extLst>
          </p:cNvPr>
          <p:cNvSpPr>
            <a:spLocks noGrp="1"/>
          </p:cNvSpPr>
          <p:nvPr>
            <p:ph type="body" sz="quarter" idx="3"/>
          </p:nvPr>
        </p:nvSpPr>
        <p:spPr/>
        <p:txBody>
          <a:bodyPr/>
          <a:lstStyle/>
          <a:p>
            <a:r>
              <a:rPr lang="en-IN" dirty="0"/>
              <a:t>		</a:t>
            </a:r>
            <a:r>
              <a:rPr lang="en-IN" dirty="0">
                <a:solidFill>
                  <a:srgbClr val="FF6600"/>
                </a:solidFill>
              </a:rPr>
              <a:t>GUESS</a:t>
            </a:r>
          </a:p>
        </p:txBody>
      </p:sp>
      <p:pic>
        <p:nvPicPr>
          <p:cNvPr id="10" name="Content Placeholder 17">
            <a:extLst>
              <a:ext uri="{FF2B5EF4-FFF2-40B4-BE49-F238E27FC236}">
                <a16:creationId xmlns:a16="http://schemas.microsoft.com/office/drawing/2014/main" id="{3F8C2DE6-1FBF-4CD3-98F0-21FA7CF6292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708282"/>
            <a:ext cx="5183188" cy="3278173"/>
          </a:xfrm>
        </p:spPr>
      </p:pic>
    </p:spTree>
    <p:extLst>
      <p:ext uri="{BB962C8B-B14F-4D97-AF65-F5344CB8AC3E}">
        <p14:creationId xmlns:p14="http://schemas.microsoft.com/office/powerpoint/2010/main" val="208167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pattFill prst="pct10">
          <a:fgClr>
            <a:srgbClr val="FFFF0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9E6F7-F9C1-4B71-BCC9-B0533B19E13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5A7B8D7-103F-4259-9AFE-A9ADFB119EE3}"/>
              </a:ext>
            </a:extLst>
          </p:cNvPr>
          <p:cNvSpPr>
            <a:spLocks noGrp="1"/>
          </p:cNvSpPr>
          <p:nvPr>
            <p:ph idx="1"/>
          </p:nvPr>
        </p:nvSpPr>
        <p:spPr/>
        <p:txBody>
          <a:bodyPr>
            <a:normAutofit/>
          </a:bodyPr>
          <a:lstStyle/>
          <a:p>
            <a:pPr marL="0" indent="0" algn="ctr">
              <a:buNone/>
            </a:pPr>
            <a:endParaRPr lang="en-IN" sz="9600" dirty="0"/>
          </a:p>
          <a:p>
            <a:pPr marL="0" indent="0" algn="ctr">
              <a:buNone/>
            </a:pPr>
            <a:r>
              <a:rPr lang="en-IN" sz="9600" dirty="0"/>
              <a:t>Thank You !</a:t>
            </a:r>
          </a:p>
        </p:txBody>
      </p:sp>
    </p:spTree>
    <p:extLst>
      <p:ext uri="{BB962C8B-B14F-4D97-AF65-F5344CB8AC3E}">
        <p14:creationId xmlns:p14="http://schemas.microsoft.com/office/powerpoint/2010/main" val="8293863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1">
                <a:lumMod val="45000"/>
                <a:lumOff val="55000"/>
              </a:schemeClr>
            </a:gs>
            <a:gs pos="100000">
              <a:schemeClr val="accent1">
                <a:lumMod val="45000"/>
                <a:lumOff val="55000"/>
              </a:schemeClr>
            </a:gs>
            <a:gs pos="52000">
              <a:schemeClr val="accent4">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A4D6E-A4F7-4630-9CF1-6771129455CE}"/>
              </a:ext>
            </a:extLst>
          </p:cNvPr>
          <p:cNvSpPr>
            <a:spLocks noGrp="1"/>
          </p:cNvSpPr>
          <p:nvPr>
            <p:ph type="title"/>
          </p:nvPr>
        </p:nvSpPr>
        <p:spPr/>
        <p:txBody>
          <a:bodyPr>
            <a:normAutofit/>
          </a:bodyPr>
          <a:lstStyle/>
          <a:p>
            <a:r>
              <a:rPr lang="en-IN" dirty="0"/>
              <a:t>   					</a:t>
            </a:r>
            <a:r>
              <a:rPr lang="en-IN" b="1" dirty="0">
                <a:solidFill>
                  <a:schemeClr val="accent6">
                    <a:lumMod val="75000"/>
                  </a:schemeClr>
                </a:solidFill>
              </a:rPr>
              <a:t>AIM</a:t>
            </a:r>
            <a:br>
              <a:rPr lang="en-IN" dirty="0"/>
            </a:br>
            <a:endParaRPr lang="en-IN" dirty="0"/>
          </a:p>
        </p:txBody>
      </p:sp>
      <p:sp>
        <p:nvSpPr>
          <p:cNvPr id="3" name="Content Placeholder 2">
            <a:extLst>
              <a:ext uri="{FF2B5EF4-FFF2-40B4-BE49-F238E27FC236}">
                <a16:creationId xmlns:a16="http://schemas.microsoft.com/office/drawing/2014/main" id="{E5F7ED0F-3A39-46E5-B69B-D4F72FB4FF80}"/>
              </a:ext>
            </a:extLst>
          </p:cNvPr>
          <p:cNvSpPr>
            <a:spLocks noGrp="1"/>
          </p:cNvSpPr>
          <p:nvPr>
            <p:ph idx="1"/>
          </p:nvPr>
        </p:nvSpPr>
        <p:spPr>
          <a:xfrm>
            <a:off x="1215572" y="4320721"/>
            <a:ext cx="10515600" cy="2354489"/>
          </a:xfrm>
        </p:spPr>
        <p:txBody>
          <a:bodyPr>
            <a:normAutofit fontScale="85000" lnSpcReduction="20000"/>
          </a:bodyPr>
          <a:lstStyle/>
          <a:p>
            <a:pPr marL="0" indent="0">
              <a:buNone/>
            </a:pPr>
            <a:endParaRPr lang="en-US" sz="3200" dirty="0"/>
          </a:p>
          <a:p>
            <a:pPr marL="0" indent="0" algn="ctr">
              <a:buNone/>
            </a:pPr>
            <a:endParaRPr lang="en-US" sz="3200" b="1" dirty="0"/>
          </a:p>
          <a:p>
            <a:pPr marL="0" indent="0" algn="ctr">
              <a:buNone/>
            </a:pPr>
            <a:r>
              <a:rPr lang="en-US" sz="3200" b="1" dirty="0"/>
              <a:t>To detect and recognize objects in an image. We use reverse image search and vision API to determine the object and use text to speech to describe it.</a:t>
            </a:r>
            <a:endParaRPr lang="en-IN" sz="3200" b="1" dirty="0"/>
          </a:p>
          <a:p>
            <a:pPr marL="0" indent="0">
              <a:buNone/>
            </a:pPr>
            <a:r>
              <a:rPr lang="en-US" sz="3200" dirty="0"/>
              <a:t> </a:t>
            </a:r>
            <a:endParaRPr lang="en-IN" sz="3200" dirty="0"/>
          </a:p>
          <a:p>
            <a:endParaRPr lang="en-IN" dirty="0"/>
          </a:p>
        </p:txBody>
      </p:sp>
      <p:pic>
        <p:nvPicPr>
          <p:cNvPr id="4" name="Content Placeholder 4">
            <a:extLst>
              <a:ext uri="{FF2B5EF4-FFF2-40B4-BE49-F238E27FC236}">
                <a16:creationId xmlns:a16="http://schemas.microsoft.com/office/drawing/2014/main" id="{4C08FB45-9B1D-4F76-BA0E-6BDAC5BD9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9229" y="1579449"/>
            <a:ext cx="5476875" cy="3063875"/>
          </a:xfrm>
          <a:prstGeom prst="rect">
            <a:avLst/>
          </a:prstGeom>
        </p:spPr>
      </p:pic>
    </p:spTree>
    <p:extLst>
      <p:ext uri="{BB962C8B-B14F-4D97-AF65-F5344CB8AC3E}">
        <p14:creationId xmlns:p14="http://schemas.microsoft.com/office/powerpoint/2010/main" val="3832369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pattFill prst="dotGrid">
          <a:fgClr>
            <a:schemeClr val="accent6">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20CF-0684-4378-8FA3-9AD1FCFF3335}"/>
              </a:ext>
            </a:extLst>
          </p:cNvPr>
          <p:cNvSpPr>
            <a:spLocks noGrp="1"/>
          </p:cNvSpPr>
          <p:nvPr>
            <p:ph type="title"/>
          </p:nvPr>
        </p:nvSpPr>
        <p:spPr/>
        <p:txBody>
          <a:bodyPr/>
          <a:lstStyle/>
          <a:p>
            <a:r>
              <a:rPr lang="en-IN" dirty="0"/>
              <a:t>			</a:t>
            </a:r>
            <a:r>
              <a:rPr lang="en-IN" b="1" i="1" dirty="0"/>
              <a:t>OBJECT RECOGNITION</a:t>
            </a:r>
          </a:p>
        </p:txBody>
      </p:sp>
      <p:pic>
        <p:nvPicPr>
          <p:cNvPr id="9" name="Content Placeholder 8">
            <a:extLst>
              <a:ext uri="{FF2B5EF4-FFF2-40B4-BE49-F238E27FC236}">
                <a16:creationId xmlns:a16="http://schemas.microsoft.com/office/drawing/2014/main" id="{3D8C98A4-9301-4A24-B48E-E4C08DFECAC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97857" y="2090057"/>
            <a:ext cx="3617686" cy="2960914"/>
          </a:xfrm>
        </p:spPr>
      </p:pic>
      <p:sp>
        <p:nvSpPr>
          <p:cNvPr id="11" name="TextBox 10">
            <a:extLst>
              <a:ext uri="{FF2B5EF4-FFF2-40B4-BE49-F238E27FC236}">
                <a16:creationId xmlns:a16="http://schemas.microsoft.com/office/drawing/2014/main" id="{080686B1-3EE0-4ACB-8125-005ED8C61590}"/>
              </a:ext>
            </a:extLst>
          </p:cNvPr>
          <p:cNvSpPr txBox="1"/>
          <p:nvPr/>
        </p:nvSpPr>
        <p:spPr>
          <a:xfrm>
            <a:off x="5689601" y="2090057"/>
            <a:ext cx="5094514" cy="3046988"/>
          </a:xfrm>
          <a:prstGeom prst="rect">
            <a:avLst/>
          </a:prstGeom>
          <a:noFill/>
        </p:spPr>
        <p:txBody>
          <a:bodyPr wrap="square" rtlCol="0">
            <a:spAutoFit/>
          </a:bodyPr>
          <a:lstStyle/>
          <a:p>
            <a:r>
              <a:rPr lang="en-US" sz="2400" dirty="0">
                <a:solidFill>
                  <a:schemeClr val="accent4">
                    <a:lumMod val="50000"/>
                  </a:schemeClr>
                </a:solidFill>
              </a:rPr>
              <a:t>Object recognition is a computer vision technique for identifying objects in images or videos. Object recognition is a key output of deep learning and machine learning algorithms. When humans look at a photograph or watch a video, we can readily spot people, objects, scenes, and visual details.</a:t>
            </a:r>
            <a:endParaRPr lang="en-IN" sz="2400" dirty="0">
              <a:solidFill>
                <a:schemeClr val="accent4">
                  <a:lumMod val="50000"/>
                </a:schemeClr>
              </a:solidFill>
            </a:endParaRPr>
          </a:p>
        </p:txBody>
      </p:sp>
    </p:spTree>
    <p:extLst>
      <p:ext uri="{BB962C8B-B14F-4D97-AF65-F5344CB8AC3E}">
        <p14:creationId xmlns:p14="http://schemas.microsoft.com/office/powerpoint/2010/main" val="2752651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61000">
              <a:schemeClr val="accent6">
                <a:lumMod val="0"/>
                <a:lumOff val="100000"/>
              </a:schemeClr>
            </a:gs>
            <a:gs pos="100000">
              <a:schemeClr val="accent6">
                <a:lumMod val="60000"/>
                <a:lumOff val="4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9753-46F6-47F3-8043-133F0E980070}"/>
              </a:ext>
            </a:extLst>
          </p:cNvPr>
          <p:cNvSpPr>
            <a:spLocks noGrp="1"/>
          </p:cNvSpPr>
          <p:nvPr>
            <p:ph type="title"/>
          </p:nvPr>
        </p:nvSpPr>
        <p:spPr/>
        <p:txBody>
          <a:bodyPr/>
          <a:lstStyle/>
          <a:p>
            <a:r>
              <a:rPr lang="en-IN" b="1" i="1" dirty="0">
                <a:solidFill>
                  <a:schemeClr val="accent2"/>
                </a:solidFill>
              </a:rPr>
              <a:t>OUR PLATFORM</a:t>
            </a:r>
          </a:p>
        </p:txBody>
      </p:sp>
      <p:sp>
        <p:nvSpPr>
          <p:cNvPr id="3" name="Content Placeholder 2">
            <a:extLst>
              <a:ext uri="{FF2B5EF4-FFF2-40B4-BE49-F238E27FC236}">
                <a16:creationId xmlns:a16="http://schemas.microsoft.com/office/drawing/2014/main" id="{81B9CA0F-AE24-45A2-BF00-4FA370EC74FD}"/>
              </a:ext>
            </a:extLst>
          </p:cNvPr>
          <p:cNvSpPr>
            <a:spLocks noGrp="1"/>
          </p:cNvSpPr>
          <p:nvPr>
            <p:ph idx="1"/>
          </p:nvPr>
        </p:nvSpPr>
        <p:spPr/>
        <p:txBody>
          <a:bodyPr>
            <a:normAutofit/>
          </a:bodyPr>
          <a:lstStyle/>
          <a:p>
            <a:pPr>
              <a:buFont typeface="Wingdings" panose="05000000000000000000" pitchFamily="2" charset="2"/>
              <a:buChar char="q"/>
            </a:pPr>
            <a:r>
              <a:rPr lang="en-US" sz="2400" dirty="0"/>
              <a:t> </a:t>
            </a:r>
            <a:r>
              <a:rPr lang="en-US" sz="2400" dirty="0">
                <a:solidFill>
                  <a:srgbClr val="002060"/>
                </a:solidFill>
              </a:rPr>
              <a:t>We usually think of Unity as a game engine, a collection of tools for making video games; we all know it’s good at doing that job. But, its use shouldn’t be exclusive to making games, there are many other uses for Unity. Unity is a powerful multimedia tool capable of deploying to nearly every modern platform out there. </a:t>
            </a:r>
          </a:p>
          <a:p>
            <a:pPr marL="0" indent="0">
              <a:buNone/>
            </a:pPr>
            <a:endParaRPr lang="en-US" sz="2400" dirty="0">
              <a:solidFill>
                <a:srgbClr val="002060"/>
              </a:solidFill>
            </a:endParaRPr>
          </a:p>
          <a:p>
            <a:pPr>
              <a:buFont typeface="Wingdings" panose="05000000000000000000" pitchFamily="2" charset="2"/>
              <a:buChar char="q"/>
            </a:pPr>
            <a:r>
              <a:rPr lang="en-IN" sz="2400" dirty="0">
                <a:solidFill>
                  <a:srgbClr val="002060"/>
                </a:solidFill>
              </a:rPr>
              <a:t> Thus we have used it to make an app which is more of an helpful tool rather than a game.</a:t>
            </a:r>
          </a:p>
          <a:p>
            <a:pPr marL="0" indent="0">
              <a:buNone/>
            </a:pPr>
            <a:endParaRPr lang="en-IN" sz="2400" dirty="0">
              <a:solidFill>
                <a:srgbClr val="002060"/>
              </a:solidFill>
            </a:endParaRPr>
          </a:p>
          <a:p>
            <a:pPr>
              <a:buFont typeface="Wingdings" panose="05000000000000000000" pitchFamily="2" charset="2"/>
              <a:buChar char="q"/>
            </a:pPr>
            <a:r>
              <a:rPr lang="en-IN" sz="2400" dirty="0">
                <a:solidFill>
                  <a:srgbClr val="002060"/>
                </a:solidFill>
              </a:rPr>
              <a:t>We can import animations  to make our projects visually attractive.</a:t>
            </a:r>
          </a:p>
          <a:p>
            <a:pPr marL="0" indent="0">
              <a:buNone/>
            </a:pPr>
            <a:endParaRPr lang="en-IN" sz="2400" dirty="0">
              <a:solidFill>
                <a:srgbClr val="002060"/>
              </a:solidFill>
            </a:endParaRPr>
          </a:p>
          <a:p>
            <a:pPr marL="0" indent="0">
              <a:buNone/>
            </a:pPr>
            <a:endParaRPr lang="en-IN" dirty="0"/>
          </a:p>
        </p:txBody>
      </p:sp>
    </p:spTree>
    <p:extLst>
      <p:ext uri="{BB962C8B-B14F-4D97-AF65-F5344CB8AC3E}">
        <p14:creationId xmlns:p14="http://schemas.microsoft.com/office/powerpoint/2010/main" val="2918399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D1DF-6DDC-4AE7-916A-6A66A251573C}"/>
              </a:ext>
            </a:extLst>
          </p:cNvPr>
          <p:cNvSpPr>
            <a:spLocks noGrp="1"/>
          </p:cNvSpPr>
          <p:nvPr>
            <p:ph type="title"/>
          </p:nvPr>
        </p:nvSpPr>
        <p:spPr/>
        <p:txBody>
          <a:bodyPr>
            <a:normAutofit/>
          </a:bodyPr>
          <a:lstStyle/>
          <a:p>
            <a:r>
              <a:rPr lang="en-IN" dirty="0"/>
              <a:t>			</a:t>
            </a:r>
            <a:r>
              <a:rPr lang="en-IN" b="1" i="1" dirty="0"/>
              <a:t>BASIC OUTLOOK OF UNITY</a:t>
            </a:r>
          </a:p>
        </p:txBody>
      </p:sp>
      <p:pic>
        <p:nvPicPr>
          <p:cNvPr id="5" name="Content Placeholder 4">
            <a:extLst>
              <a:ext uri="{FF2B5EF4-FFF2-40B4-BE49-F238E27FC236}">
                <a16:creationId xmlns:a16="http://schemas.microsoft.com/office/drawing/2014/main" id="{C986A072-B568-4A3A-82A3-9543ED0BF8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4857" y="1690688"/>
            <a:ext cx="8084457" cy="4602389"/>
          </a:xfrm>
        </p:spPr>
      </p:pic>
    </p:spTree>
    <p:extLst>
      <p:ext uri="{BB962C8B-B14F-4D97-AF65-F5344CB8AC3E}">
        <p14:creationId xmlns:p14="http://schemas.microsoft.com/office/powerpoint/2010/main" val="3246579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pattFill prst="dotDmnd">
          <a:fgClr>
            <a:schemeClr val="accent2">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EC549-61DD-4C15-8C87-F40EB80C94A0}"/>
              </a:ext>
            </a:extLst>
          </p:cNvPr>
          <p:cNvSpPr>
            <a:spLocks noGrp="1"/>
          </p:cNvSpPr>
          <p:nvPr>
            <p:ph type="title"/>
          </p:nvPr>
        </p:nvSpPr>
        <p:spPr/>
        <p:txBody>
          <a:bodyPr/>
          <a:lstStyle/>
          <a:p>
            <a:pPr marL="571500" indent="-571500">
              <a:buFont typeface="Wingdings" panose="05000000000000000000" pitchFamily="2" charset="2"/>
              <a:buChar char="§"/>
            </a:pPr>
            <a:r>
              <a:rPr lang="en-IN" b="1" i="1" dirty="0">
                <a:solidFill>
                  <a:schemeClr val="accent5">
                    <a:lumMod val="75000"/>
                  </a:schemeClr>
                </a:solidFill>
              </a:rPr>
              <a:t>What we use?</a:t>
            </a:r>
          </a:p>
        </p:txBody>
      </p:sp>
      <p:sp>
        <p:nvSpPr>
          <p:cNvPr id="3" name="Content Placeholder 2">
            <a:extLst>
              <a:ext uri="{FF2B5EF4-FFF2-40B4-BE49-F238E27FC236}">
                <a16:creationId xmlns:a16="http://schemas.microsoft.com/office/drawing/2014/main" id="{70F28C7E-06C3-431B-96DB-D8375316AAFD}"/>
              </a:ext>
            </a:extLst>
          </p:cNvPr>
          <p:cNvSpPr>
            <a:spLocks noGrp="1"/>
          </p:cNvSpPr>
          <p:nvPr>
            <p:ph idx="1"/>
          </p:nvPr>
        </p:nvSpPr>
        <p:spPr/>
        <p:txBody>
          <a:bodyPr/>
          <a:lstStyle/>
          <a:p>
            <a:pPr>
              <a:buFont typeface="Wingdings" panose="05000000000000000000" pitchFamily="2" charset="2"/>
              <a:buChar char="v"/>
            </a:pPr>
            <a:r>
              <a:rPr lang="en-US" b="1" dirty="0"/>
              <a:t> REVERSE IMAGE SEARCH:</a:t>
            </a:r>
            <a:endParaRPr lang="en-IN" dirty="0"/>
          </a:p>
          <a:p>
            <a:pPr fontAlgn="base"/>
            <a:r>
              <a:rPr lang="en-IN" dirty="0"/>
              <a:t>Google Reverse Search lets you search by images instead of keywords. Upload a picture from your desktop, tablet or mobile phone, and Google will show all the other web pages on the Internet that have similar images.</a:t>
            </a:r>
          </a:p>
          <a:p>
            <a:pPr fontAlgn="base"/>
            <a:r>
              <a:rPr lang="en-IN" dirty="0"/>
              <a:t>The images are hosted anonymously on the Internet and cannot be discovered by other users.</a:t>
            </a:r>
          </a:p>
          <a:p>
            <a:endParaRPr lang="en-IN" dirty="0"/>
          </a:p>
        </p:txBody>
      </p:sp>
    </p:spTree>
    <p:extLst>
      <p:ext uri="{BB962C8B-B14F-4D97-AF65-F5344CB8AC3E}">
        <p14:creationId xmlns:p14="http://schemas.microsoft.com/office/powerpoint/2010/main" val="16761951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pattFill prst="pct20">
          <a:fgClr>
            <a:schemeClr val="accent6">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B33E91-B61A-428C-B2F8-35557C8BC4AB}"/>
              </a:ext>
            </a:extLst>
          </p:cNvPr>
          <p:cNvSpPr>
            <a:spLocks noGrp="1"/>
          </p:cNvSpPr>
          <p:nvPr>
            <p:ph idx="1"/>
          </p:nvPr>
        </p:nvSpPr>
        <p:spPr>
          <a:xfrm>
            <a:off x="563060" y="421042"/>
            <a:ext cx="10515600" cy="4899706"/>
          </a:xfrm>
        </p:spPr>
        <p:txBody>
          <a:bodyPr/>
          <a:lstStyle/>
          <a:p>
            <a:pPr fontAlgn="base">
              <a:buFont typeface="Wingdings" panose="05000000000000000000" pitchFamily="2" charset="2"/>
              <a:buChar char="v"/>
            </a:pPr>
            <a:r>
              <a:rPr lang="en-IN" b="1" dirty="0"/>
              <a:t>TEXT TO SPEECH:</a:t>
            </a:r>
          </a:p>
          <a:p>
            <a:pPr fontAlgn="base">
              <a:buFont typeface="Wingdings" panose="05000000000000000000" pitchFamily="2" charset="2"/>
              <a:buChar char="v"/>
            </a:pPr>
            <a:endParaRPr lang="en-IN" dirty="0"/>
          </a:p>
          <a:p>
            <a:r>
              <a:rPr lang="en-US" b="1" dirty="0">
                <a:solidFill>
                  <a:schemeClr val="accent5"/>
                </a:solidFill>
              </a:rPr>
              <a:t>Text-to-Speech</a:t>
            </a:r>
            <a:r>
              <a:rPr lang="en-US" dirty="0">
                <a:solidFill>
                  <a:schemeClr val="accent5"/>
                </a:solidFill>
              </a:rPr>
              <a:t> (</a:t>
            </a:r>
            <a:r>
              <a:rPr lang="en-US" b="1" dirty="0">
                <a:solidFill>
                  <a:schemeClr val="accent5"/>
                </a:solidFill>
              </a:rPr>
              <a:t>TTS</a:t>
            </a:r>
            <a:r>
              <a:rPr lang="en-US" dirty="0">
                <a:solidFill>
                  <a:schemeClr val="accent5"/>
                </a:solidFill>
              </a:rPr>
              <a:t>) </a:t>
            </a:r>
            <a:r>
              <a:rPr lang="en-US" dirty="0"/>
              <a:t>refers to the ability of computers to read text aloud. A </a:t>
            </a:r>
            <a:r>
              <a:rPr lang="en-US" b="1" dirty="0"/>
              <a:t>TTS Engine</a:t>
            </a:r>
            <a:r>
              <a:rPr lang="en-US" dirty="0"/>
              <a:t> converts written text to a phonemic representation, then converts the phonemic representation to waveforms that can be output as sound. TTS engines with different languages, dialects and specialized vocabularies are available through third-party publishers</a:t>
            </a:r>
            <a:endParaRPr lang="en-IN" dirty="0"/>
          </a:p>
        </p:txBody>
      </p:sp>
    </p:spTree>
    <p:extLst>
      <p:ext uri="{BB962C8B-B14F-4D97-AF65-F5344CB8AC3E}">
        <p14:creationId xmlns:p14="http://schemas.microsoft.com/office/powerpoint/2010/main" val="37333036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85827D-FB30-4914-B1AB-481E7D6911FA}"/>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3D203571-509E-46EA-83D5-7175F35D387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07534" y="1297988"/>
            <a:ext cx="7576932" cy="4262024"/>
          </a:xfrm>
        </p:spPr>
      </p:pic>
      <p:sp>
        <p:nvSpPr>
          <p:cNvPr id="6" name="Content Placeholder 5">
            <a:extLst>
              <a:ext uri="{FF2B5EF4-FFF2-40B4-BE49-F238E27FC236}">
                <a16:creationId xmlns:a16="http://schemas.microsoft.com/office/drawing/2014/main" id="{3B81C238-7CA1-48E8-B4C3-0DF64CEEEECA}"/>
              </a:ext>
            </a:extLst>
          </p:cNvPr>
          <p:cNvSpPr>
            <a:spLocks noGrp="1"/>
          </p:cNvSpPr>
          <p:nvPr>
            <p:ph sz="half" idx="2"/>
          </p:nvPr>
        </p:nvSpPr>
        <p:spPr/>
        <p:txBody>
          <a:bodyPr/>
          <a:lstStyle/>
          <a:p>
            <a:endParaRPr lang="en-IN" dirty="0"/>
          </a:p>
        </p:txBody>
      </p:sp>
    </p:spTree>
    <p:extLst>
      <p:ext uri="{BB962C8B-B14F-4D97-AF65-F5344CB8AC3E}">
        <p14:creationId xmlns:p14="http://schemas.microsoft.com/office/powerpoint/2010/main" val="37004708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947</TotalTime>
  <Words>639</Words>
  <Application>Microsoft Office PowerPoint</Application>
  <PresentationFormat>Widescreen</PresentationFormat>
  <Paragraphs>77</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Wingdings</vt:lpstr>
      <vt:lpstr>Office Theme</vt:lpstr>
      <vt:lpstr>AUGMENTED REALITY SETUP WITH MOBILE PHONES FOR REALTIME </vt:lpstr>
      <vt:lpstr>                           INTRODUCTION</vt:lpstr>
      <vt:lpstr>        AIM </vt:lpstr>
      <vt:lpstr>   OBJECT RECOGNITION</vt:lpstr>
      <vt:lpstr>OUR PLATFORM</vt:lpstr>
      <vt:lpstr>   BASIC OUTLOOK OF UNITY</vt:lpstr>
      <vt:lpstr>What we use?</vt:lpstr>
      <vt:lpstr>PowerPoint Presentation</vt:lpstr>
      <vt:lpstr>PowerPoint Presentation</vt:lpstr>
      <vt:lpstr>IMAGE TARGETS-VUFORIA</vt:lpstr>
      <vt:lpstr>USER-DEFINED TARGETS-VUFORIA</vt:lpstr>
      <vt:lpstr>STEPS TO BE FOLLOWED</vt:lpstr>
      <vt:lpstr>PowerPoint Presentation</vt:lpstr>
      <vt:lpstr>    WORKFLOW</vt:lpstr>
      <vt:lpstr>     STEPS </vt:lpstr>
      <vt:lpstr>PowerPoint Presentation</vt:lpstr>
      <vt:lpstr>`</vt:lpstr>
      <vt:lpstr>FEATURES OF THE APP</vt:lpstr>
      <vt:lpstr>    APPLICATIONS</vt:lpstr>
      <vt:lpstr>    IMPROVEMENTS FOR OUR APP</vt:lpstr>
      <vt:lpstr>   SCREENSHOTS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REALITY SETUP WITH MOBILE PHONES FOR REALTIME</dc:title>
  <dc:creator>Aparajit K R</dc:creator>
  <cp:lastModifiedBy>Sashank</cp:lastModifiedBy>
  <cp:revision>64</cp:revision>
  <dcterms:created xsi:type="dcterms:W3CDTF">2018-06-07T04:52:44Z</dcterms:created>
  <dcterms:modified xsi:type="dcterms:W3CDTF">2018-06-08T02:24:13Z</dcterms:modified>
</cp:coreProperties>
</file>